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ar-SA" sz="4000" dirty="0" smtClean="0"/>
              <a:t>(مانيا)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dirty="0" smtClean="0"/>
              <a:t>تهيه و تنظيم 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dirty="0" smtClean="0"/>
              <a:t>عصمت بختياری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fa-IR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ar-SA" b="1" dirty="0" smtClean="0"/>
              <a:t>تعريف مانيا : </a:t>
            </a:r>
            <a:r>
              <a:rPr lang="ar-SA" dirty="0" smtClean="0"/>
              <a:t>يك دوره مشخص خلق غيرطبيعي و مستمر با يا بدون محدوديت يا تحريك‏پذيري كه حداقل يك هفته به طول بكشد . افزايش اعتماد به نفس يا خودبزرگ‏بيني </a:t>
            </a:r>
            <a:r>
              <a:rPr lang="en-US" dirty="0" smtClean="0"/>
              <a:t>–</a:t>
            </a:r>
            <a:r>
              <a:rPr lang="ar-SA" dirty="0" smtClean="0"/>
              <a:t> كاهش نياز به خواب (مثلاً‌پس از فقط 3 ساعت خواب، احساس آسودگي مي‏كنند </a:t>
            </a:r>
            <a:r>
              <a:rPr lang="en-US" dirty="0" smtClean="0"/>
              <a:t>–</a:t>
            </a:r>
            <a:r>
              <a:rPr lang="ar-SA" dirty="0" smtClean="0"/>
              <a:t> بيش از معمول صحبت كردن </a:t>
            </a:r>
            <a:r>
              <a:rPr lang="en-US" dirty="0" smtClean="0"/>
              <a:t>–</a:t>
            </a:r>
            <a:r>
              <a:rPr lang="ar-SA" dirty="0" smtClean="0"/>
              <a:t> پرش افكار يا تجربه ذهني </a:t>
            </a:r>
            <a:r>
              <a:rPr lang="en-US" dirty="0" smtClean="0"/>
              <a:t>–</a:t>
            </a:r>
            <a:r>
              <a:rPr lang="ar-SA" dirty="0" smtClean="0"/>
              <a:t> سبقت گرفتن افكار)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ar-SA" b="1" dirty="0" smtClean="0"/>
              <a:t>درمان مانيا : </a:t>
            </a:r>
            <a:endParaRPr lang="en-US" b="1" dirty="0" smtClean="0"/>
          </a:p>
          <a:p>
            <a:r>
              <a:rPr lang="ar-SA" dirty="0" smtClean="0"/>
              <a:t>دارودرماني : ليتيوم : بيشترين داروي مورد استفاده در درمان كوتاه مدت اختلال دوقطبي نوع يك محسوب مي‏شود . كار با مازپين </a:t>
            </a:r>
            <a:r>
              <a:rPr lang="en-US" dirty="0" smtClean="0"/>
              <a:t>–</a:t>
            </a:r>
            <a:r>
              <a:rPr lang="ar-SA" dirty="0" smtClean="0"/>
              <a:t> ديازپام </a:t>
            </a:r>
            <a:r>
              <a:rPr lang="en-US" dirty="0" smtClean="0"/>
              <a:t>–</a:t>
            </a:r>
            <a:r>
              <a:rPr lang="ar-SA" dirty="0" smtClean="0"/>
              <a:t> اسيد والپروئيك </a:t>
            </a:r>
            <a:r>
              <a:rPr lang="ar-SA" b="1" dirty="0" smtClean="0"/>
              <a:t>بنزوديازپين </a:t>
            </a:r>
            <a:r>
              <a:rPr lang="ar-SA" b="1" dirty="0" smtClean="0"/>
              <a:t>ها: همه خوراكي هستند به استثناء بنزتروپين </a:t>
            </a:r>
            <a:r>
              <a:rPr lang="en-US" b="1" dirty="0" smtClean="0"/>
              <a:t>–</a:t>
            </a:r>
            <a:r>
              <a:rPr lang="ar-SA" b="1" dirty="0" smtClean="0"/>
              <a:t> بي </a:t>
            </a:r>
            <a:r>
              <a:rPr lang="ar-SA" b="1" dirty="0" smtClean="0"/>
              <a:t>پريدين</a:t>
            </a:r>
            <a:endParaRPr lang="fa-IR" b="1" dirty="0" smtClean="0"/>
          </a:p>
          <a:p>
            <a:r>
              <a:rPr lang="ar-SA" dirty="0" smtClean="0"/>
              <a:t>ب </a:t>
            </a:r>
            <a:r>
              <a:rPr lang="en-US" dirty="0" smtClean="0"/>
              <a:t>–</a:t>
            </a:r>
            <a:r>
              <a:rPr lang="ar-SA" dirty="0" smtClean="0"/>
              <a:t> رفتار درماني، روشهايي مانند تقويت مثبت يا منفي و اقتصاد پته‏اي (ژتوني) مي‏تواند مؤثر باشد. </a:t>
            </a:r>
            <a:endParaRPr lang="en-US" b="1" dirty="0" smtClean="0"/>
          </a:p>
          <a:p>
            <a:r>
              <a:rPr lang="ar-SA" dirty="0" smtClean="0"/>
              <a:t>ج </a:t>
            </a:r>
            <a:r>
              <a:rPr lang="en-US" dirty="0" smtClean="0"/>
              <a:t>–</a:t>
            </a:r>
            <a:r>
              <a:rPr lang="ar-SA" dirty="0" smtClean="0"/>
              <a:t> روان درماني تحليل گرا</a:t>
            </a:r>
            <a:endParaRPr lang="en-US" b="1" dirty="0" smtClean="0"/>
          </a:p>
          <a:p>
            <a:r>
              <a:rPr lang="ar-SA" dirty="0" smtClean="0"/>
              <a:t>د- روان درماني حمايتي </a:t>
            </a:r>
            <a:endParaRPr lang="en-US" b="1" dirty="0" smtClean="0"/>
          </a:p>
          <a:p>
            <a:r>
              <a:rPr lang="ar-SA" dirty="0" smtClean="0"/>
              <a:t>هـ) گروه درماني </a:t>
            </a:r>
            <a:endParaRPr lang="en-US" dirty="0" smtClean="0"/>
          </a:p>
          <a:p>
            <a:r>
              <a:rPr lang="ar-SA" dirty="0" smtClean="0"/>
              <a:t>ن) روان درماني خانواده </a:t>
            </a:r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 smtClean="0"/>
              <a:t>تشخيص هاي پرستاري در اختلال مانيا: </a:t>
            </a:r>
            <a:endParaRPr lang="en-US" dirty="0" smtClean="0"/>
          </a:p>
          <a:p>
            <a:r>
              <a:rPr lang="en-US" b="1" dirty="0" smtClean="0"/>
              <a:t>A</a:t>
            </a:r>
            <a:r>
              <a:rPr lang="ar-SA" b="1" dirty="0" smtClean="0"/>
              <a:t> )</a:t>
            </a:r>
            <a:r>
              <a:rPr lang="ar-SA" dirty="0" smtClean="0"/>
              <a:t> توانايي بالقوه براي صدمه و آسيب </a:t>
            </a:r>
            <a:endParaRPr lang="en-US" dirty="0" smtClean="0"/>
          </a:p>
          <a:p>
            <a:pPr lvl="0"/>
            <a:r>
              <a:rPr lang="ar-SA" dirty="0" smtClean="0"/>
              <a:t>محركهاي محيطي را تقليل دهيد. </a:t>
            </a:r>
            <a:endParaRPr lang="en-US" dirty="0" smtClean="0"/>
          </a:p>
          <a:p>
            <a:pPr lvl="0"/>
            <a:r>
              <a:rPr lang="ar-SA" dirty="0" smtClean="0"/>
              <a:t>فعاليت گروهي را محدود كنيد، زيرا قدرت تعامل بيمار با ديگران مختل شده است </a:t>
            </a:r>
            <a:endParaRPr lang="en-US" dirty="0" smtClean="0"/>
          </a:p>
          <a:p>
            <a:r>
              <a:rPr lang="ar-SA" dirty="0" smtClean="0"/>
              <a:t>فعاليتهاي جسمي مانند قدم زدن، رقص درماني را جايگزين فعاليت بيش از حد و ) چنانچه بيمار با صحبت و دارو آرام نشد، ممكن است بستن مكانيكي ضروري باشد. </a:t>
            </a:r>
            <a:endParaRPr lang="en-US" dirty="0" smtClean="0"/>
          </a:p>
          <a:p>
            <a:r>
              <a:rPr lang="ar-SA" dirty="0" smtClean="0"/>
              <a:t>4) محل بستن دستها و پاهاي بيمار را هر 15 دقيقه يكبار مشاهده كنيد. </a:t>
            </a:r>
            <a:endParaRPr lang="en-US" dirty="0" smtClean="0"/>
          </a:p>
          <a:p>
            <a:r>
              <a:rPr lang="ar-SA" dirty="0" smtClean="0"/>
              <a:t>5) با كاهش تشويش آمادگي بيمار را جهت كاهش و برداشتن محدوديت بررسي كنيد. </a:t>
            </a:r>
            <a:endParaRPr lang="en-US" dirty="0" smtClean="0"/>
          </a:p>
          <a:p>
            <a:r>
              <a:rPr lang="en-US" b="1" dirty="0" smtClean="0"/>
              <a:t>C</a:t>
            </a:r>
            <a:r>
              <a:rPr lang="ar-SA" b="1" dirty="0" smtClean="0"/>
              <a:t>)</a:t>
            </a:r>
            <a:r>
              <a:rPr lang="ar-SA" dirty="0" smtClean="0"/>
              <a:t> تغيير در تغذيه كمتر از نياز بدن: براي بيمار غذاهاي حاوي پروتئين و كالري كافي فراهم كنيد.</a:t>
            </a:r>
            <a:endParaRPr lang="en-US" dirty="0" smtClean="0"/>
          </a:p>
          <a:p>
            <a:r>
              <a:rPr lang="ar-SA" dirty="0" smtClean="0"/>
              <a:t>به دليل حالت پرفعاليتي بيمار قادر به نشستن به </a:t>
            </a:r>
            <a:r>
              <a:rPr lang="ar-SA" b="1" dirty="0" smtClean="0"/>
              <a:t> </a:t>
            </a:r>
            <a:r>
              <a:rPr lang="ar-SA" dirty="0" smtClean="0"/>
              <a:t>مدت زمان كافي جهت مصرف غذا نمي‏باشد. بهتر است غذا و آشاميدني‏ به وي داده شود كه بتواند موقع فعاليت با خود حمل و استفاده كند. </a:t>
            </a:r>
            <a:endParaRPr lang="en-US" dirty="0" smtClean="0"/>
          </a:p>
          <a:p>
            <a:r>
              <a:rPr lang="en-US" b="1" dirty="0" smtClean="0"/>
              <a:t>D</a:t>
            </a:r>
            <a:r>
              <a:rPr lang="ar-SA" b="1" dirty="0" smtClean="0"/>
              <a:t>) </a:t>
            </a:r>
            <a:r>
              <a:rPr lang="ar-SA" dirty="0" smtClean="0"/>
              <a:t>تغيير حسي </a:t>
            </a:r>
            <a:r>
              <a:rPr lang="en-US" dirty="0" smtClean="0"/>
              <a:t>–</a:t>
            </a:r>
            <a:r>
              <a:rPr lang="ar-SA" dirty="0" smtClean="0"/>
              <a:t> حركتي :1ـ  قبل از آگاه كردن بيمار او را لمس نكنيد 2ـ نگرش </a:t>
            </a:r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340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(مانيا)     تهيه و تنظيم :  عصمت بختياری  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ebnehoseiniz1</dc:creator>
  <cp:lastModifiedBy>ebnehoseiniz1</cp:lastModifiedBy>
  <cp:revision>6</cp:revision>
  <dcterms:created xsi:type="dcterms:W3CDTF">2012-11-18T07:37:35Z</dcterms:created>
  <dcterms:modified xsi:type="dcterms:W3CDTF">2012-11-19T09:30:13Z</dcterms:modified>
</cp:coreProperties>
</file>