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12192000" cy="9144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79800"/>
            <a:ext cx="12192000" cy="635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69352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80678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4770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4974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60045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7438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762000"/>
            <a:ext cx="5080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2000" y="762000"/>
            <a:ext cx="5080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986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49282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92205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1678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00612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43759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762000"/>
            <a:ext cx="10363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 b="1" smtClean="0">
                <a:cs typeface="+mn-cs"/>
              </a:defRPr>
            </a:lvl1pPr>
          </a:lstStyle>
          <a:p>
            <a:fld id="{DE98E471-7273-44C1-A17F-95AA037B9505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b="1" smtClean="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 b="1" smtClean="0">
                <a:cs typeface="+mn-cs"/>
              </a:defRPr>
            </a:lvl1pPr>
          </a:lstStyle>
          <a:p>
            <a:fld id="{F8827658-11CD-4E06-8491-03FFD9E1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/>
  </p:transition>
  <p:txStyles>
    <p:titleStyle>
      <a:lvl1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    ارتباط موثر: </a:t>
            </a:r>
            <a:r>
              <a:rPr lang="fa-IR" sz="4800" dirty="0" smtClean="0">
                <a:solidFill>
                  <a:srgbClr val="FF0000"/>
                </a:solidFill>
                <a:cs typeface="B Titr" panose="00000700000000000000" pitchFamily="2" charset="-78"/>
              </a:rPr>
              <a:t>مهارت همدلی</a:t>
            </a:r>
            <a:r>
              <a:rPr lang="en-US" sz="4800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sz="4800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sz="4800" dirty="0" smtClean="0">
                <a:cs typeface="B Titr" panose="00000700000000000000" pitchFamily="2" charset="-78"/>
              </a:rPr>
              <a:t>	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 smtClean="0"/>
          </a:p>
          <a:p>
            <a:pPr algn="r"/>
            <a:r>
              <a:rPr lang="en-US" sz="2400" dirty="0" smtClean="0">
                <a:cs typeface="B Zar" panose="00000400000000000000" pitchFamily="2" charset="-78"/>
              </a:rPr>
              <a:t>                                                      </a:t>
            </a:r>
            <a:r>
              <a:rPr lang="fa-IR" sz="2400" dirty="0" smtClean="0">
                <a:cs typeface="B Zar" panose="00000400000000000000" pitchFamily="2" charset="-78"/>
              </a:rPr>
              <a:t>دکتر الهام طاهری</a:t>
            </a:r>
          </a:p>
          <a:p>
            <a:endParaRPr lang="fa-IR" dirty="0" smtClean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56223"/>
      </p:ext>
    </p:extLst>
  </p:cSld>
  <p:clrMapOvr>
    <a:masterClrMapping/>
  </p:clrMapOvr>
  <p:transition spd="med" advTm="459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اهمیت ارتباط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734" y="1139252"/>
            <a:ext cx="11787267" cy="5337748"/>
          </a:xfrm>
        </p:spPr>
        <p:txBody>
          <a:bodyPr/>
          <a:lstStyle/>
          <a:p>
            <a:pPr algn="r" rtl="1"/>
            <a:r>
              <a:rPr lang="ar-SA" dirty="0">
                <a:cs typeface="B Lotus" panose="00000400000000000000" pitchFamily="2" charset="-78"/>
              </a:rPr>
              <a:t>ارتباط در اشکال مختلف کلامی و </a:t>
            </a:r>
            <a:r>
              <a:rPr lang="ar-SA" dirty="0" smtClean="0">
                <a:cs typeface="B Lotus" panose="00000400000000000000" pitchFamily="2" charset="-78"/>
              </a:rPr>
              <a:t>غیرکلامی </a:t>
            </a:r>
            <a:r>
              <a:rPr lang="ar-SA" dirty="0">
                <a:cs typeface="B Lotus" panose="00000400000000000000" pitchFamily="2" charset="-78"/>
              </a:rPr>
              <a:t>محور اصلی زندگی ما را تشکیل </a:t>
            </a:r>
            <a:r>
              <a:rPr lang="ar-SA" dirty="0" smtClean="0">
                <a:cs typeface="B Lotus" panose="00000400000000000000" pitchFamily="2" charset="-78"/>
              </a:rPr>
              <a:t>میدهد </a:t>
            </a:r>
            <a:endParaRPr lang="fa-IR" dirty="0" smtClean="0">
              <a:cs typeface="B Lotus" panose="00000400000000000000" pitchFamily="2" charset="-78"/>
            </a:endParaRP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افراد موفق در برقراری ارتباط پیشرفت و موفقیتهای بیشتری در زندگی کسب میکنند</a:t>
            </a: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مهارت برقراری ارتباط یکی از پیش بینی کننده های سلامت است</a:t>
            </a: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ارضای نیازهای مادی، امنیت، تعلق و صمیمیت، حمایت و تایید در گرو برقراری ارتباط موثر است</a:t>
            </a: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افزایش نشاط و اعتماد به نفس </a:t>
            </a:r>
          </a:p>
          <a:p>
            <a:pPr algn="r" rtl="1"/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3712"/>
      </p:ext>
    </p:extLst>
  </p:cSld>
  <p:clrMapOvr>
    <a:masterClrMapping/>
  </p:clrMapOvr>
  <p:transition spd="med" advTm="26479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همدلی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29192"/>
            <a:ext cx="10363200" cy="5247807"/>
          </a:xfrm>
        </p:spPr>
        <p:txBody>
          <a:bodyPr/>
          <a:lstStyle/>
          <a:p>
            <a:pPr algn="r" rtl="1"/>
            <a:r>
              <a:rPr lang="ar-SA" dirty="0">
                <a:cs typeface="B Lotus" panose="00000400000000000000" pitchFamily="2" charset="-78"/>
              </a:rPr>
              <a:t>قابليت شناخت </a:t>
            </a:r>
            <a:r>
              <a:rPr lang="fa-IR" dirty="0" smtClean="0">
                <a:cs typeface="B Lotus" panose="00000400000000000000" pitchFamily="2" charset="-78"/>
              </a:rPr>
              <a:t>و درک </a:t>
            </a:r>
            <a:r>
              <a:rPr lang="ar-SA" dirty="0" smtClean="0">
                <a:cs typeface="B Lotus" panose="00000400000000000000" pitchFamily="2" charset="-78"/>
              </a:rPr>
              <a:t>احساسات د</a:t>
            </a:r>
            <a:r>
              <a:rPr lang="fa-IR" dirty="0" smtClean="0">
                <a:cs typeface="B Lotus" panose="00000400000000000000" pitchFamily="2" charset="-78"/>
              </a:rPr>
              <a:t>یگران و نشان دادن پاسخ عاطفی مناسب </a:t>
            </a:r>
            <a:r>
              <a:rPr lang="ar-SA" dirty="0" smtClean="0">
                <a:cs typeface="B Lotus" panose="00000400000000000000" pitchFamily="2" charset="-78"/>
              </a:rPr>
              <a:t> </a:t>
            </a:r>
            <a:endParaRPr lang="fa-IR" dirty="0" smtClean="0">
              <a:cs typeface="B Lotus" panose="00000400000000000000" pitchFamily="2" charset="-78"/>
            </a:endParaRP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نگریستن به امور از زاویه دید دیگران</a:t>
            </a:r>
          </a:p>
          <a:p>
            <a:pPr algn="r" rtl="1"/>
            <a:r>
              <a:rPr lang="ar-SA" dirty="0">
                <a:cs typeface="B Lotus" panose="00000400000000000000" pitchFamily="2" charset="-78"/>
              </a:rPr>
              <a:t>توانايي در شناسايي و نامگذاري حالت هاي </a:t>
            </a:r>
            <a:r>
              <a:rPr lang="ar-SA" dirty="0" smtClean="0">
                <a:cs typeface="B Lotus" panose="00000400000000000000" pitchFamily="2" charset="-78"/>
              </a:rPr>
              <a:t>ديگران</a:t>
            </a:r>
            <a:r>
              <a:rPr lang="fa-IR" dirty="0" smtClean="0">
                <a:cs typeface="B Lotus" panose="00000400000000000000" pitchFamily="2" charset="-78"/>
              </a:rPr>
              <a:t>،</a:t>
            </a:r>
            <a:r>
              <a:rPr lang="ar-SA" dirty="0" smtClean="0">
                <a:cs typeface="B Lotus" panose="00000400000000000000" pitchFamily="2" charset="-78"/>
              </a:rPr>
              <a:t> </a:t>
            </a:r>
            <a:r>
              <a:rPr lang="ar-SA" dirty="0">
                <a:cs typeface="B Lotus" panose="00000400000000000000" pitchFamily="2" charset="-78"/>
              </a:rPr>
              <a:t>توانايي در حدس زدن ديدگاه </a:t>
            </a:r>
            <a:r>
              <a:rPr lang="ar-SA" dirty="0" smtClean="0">
                <a:cs typeface="B Lotus" panose="00000400000000000000" pitchFamily="2" charset="-78"/>
              </a:rPr>
              <a:t>افراد</a:t>
            </a:r>
            <a:r>
              <a:rPr lang="fa-IR" dirty="0" smtClean="0">
                <a:cs typeface="B Lotus" panose="00000400000000000000" pitchFamily="2" charset="-78"/>
              </a:rPr>
              <a:t> و </a:t>
            </a:r>
            <a:r>
              <a:rPr lang="ar-SA" dirty="0" smtClean="0">
                <a:cs typeface="B Lotus" panose="00000400000000000000" pitchFamily="2" charset="-78"/>
              </a:rPr>
              <a:t>نشان </a:t>
            </a:r>
            <a:r>
              <a:rPr lang="ar-SA" dirty="0">
                <a:cs typeface="B Lotus" panose="00000400000000000000" pitchFamily="2" charset="-78"/>
              </a:rPr>
              <a:t>دادن پاسخ عاطفي </a:t>
            </a:r>
            <a:r>
              <a:rPr lang="ar-SA" dirty="0" smtClean="0">
                <a:cs typeface="B Lotus" panose="00000400000000000000" pitchFamily="2" charset="-78"/>
              </a:rPr>
              <a:t>مناسب </a:t>
            </a:r>
            <a:endParaRPr lang="en-US" dirty="0">
              <a:cs typeface="B Lotus" panose="00000400000000000000" pitchFamily="2" charset="-78"/>
            </a:endParaRPr>
          </a:p>
          <a:p>
            <a:pPr algn="r" rtl="1"/>
            <a:endParaRPr lang="fa-IR" dirty="0" smtClean="0">
              <a:cs typeface="B Lotus" panose="00000400000000000000" pitchFamily="2" charset="-78"/>
            </a:endParaRP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تفاوت همدلی و همدردی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05743"/>
      </p:ext>
    </p:extLst>
  </p:cSld>
  <p:clrMapOvr>
    <a:masterClrMapping/>
  </p:clrMapOvr>
  <p:transition spd="med" advTm="73926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الزامات همدلی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54242"/>
            <a:ext cx="10363200" cy="5322757"/>
          </a:xfrm>
        </p:spPr>
        <p:txBody>
          <a:bodyPr/>
          <a:lstStyle/>
          <a:p>
            <a:pPr algn="r" rtl="1"/>
            <a:r>
              <a:rPr lang="fa-IR" dirty="0" smtClean="0">
                <a:cs typeface="B Lotus" panose="00000400000000000000" pitchFamily="2" charset="-78"/>
              </a:rPr>
              <a:t>اهمیت به انسانها و </a:t>
            </a:r>
            <a:r>
              <a:rPr lang="ar-SA" dirty="0" smtClean="0">
                <a:cs typeface="B Lotus" panose="00000400000000000000" pitchFamily="2" charset="-78"/>
              </a:rPr>
              <a:t>علاقه </a:t>
            </a:r>
            <a:r>
              <a:rPr lang="ar-SA" dirty="0">
                <a:cs typeface="B Lotus" panose="00000400000000000000" pitchFamily="2" charset="-78"/>
              </a:rPr>
              <a:t>مندي به كمك به ديگران با ميل و اشتياق </a:t>
            </a:r>
            <a:endParaRPr lang="fa-IR" dirty="0" smtClean="0">
              <a:cs typeface="B Lotus" panose="00000400000000000000" pitchFamily="2" charset="-78"/>
            </a:endParaRP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خودآگاهی</a:t>
            </a: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آگاهی نسبت به تفاوتها و احترام به تفاوتها</a:t>
            </a: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گوش دادن فعال</a:t>
            </a:r>
          </a:p>
          <a:p>
            <a:pPr algn="r" rtl="1"/>
            <a:r>
              <a:rPr lang="fa-IR" dirty="0" smtClean="0">
                <a:cs typeface="B Lotus" panose="00000400000000000000" pitchFamily="2" charset="-78"/>
              </a:rPr>
              <a:t>مهارت گفتگوی موثر</a:t>
            </a: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41506"/>
      </p:ext>
    </p:extLst>
  </p:cSld>
  <p:clrMapOvr>
    <a:masterClrMapping/>
  </p:clrMapOvr>
  <p:transition spd="med" advTm="1705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Titr" pitchFamily="2" charset="-78"/>
              </a:rPr>
              <a:t>راهکارهایی برای شنونده</a:t>
            </a:r>
            <a:endParaRPr lang="fa-IR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066800"/>
            <a:ext cx="9144000" cy="5410200"/>
          </a:xfrm>
        </p:spPr>
        <p:txBody>
          <a:bodyPr/>
          <a:lstStyle/>
          <a:p>
            <a:r>
              <a:rPr lang="fa-IR" dirty="0" smtClean="0">
                <a:cs typeface="B Zar" pitchFamily="2" charset="-78"/>
              </a:rPr>
              <a:t>با دقت گوش بدهید و حواس او را پرت نکنید.</a:t>
            </a:r>
          </a:p>
          <a:p>
            <a:pPr>
              <a:buNone/>
            </a:pPr>
            <a:r>
              <a:rPr lang="fa-IR" b="0" dirty="0" smtClean="0">
                <a:cs typeface="B Zar" pitchFamily="2" charset="-78"/>
              </a:rPr>
              <a:t> رابطه چشمی مناسب، ابراز رفتار هدفمند و تصدیق گفته های مخاطب</a:t>
            </a:r>
            <a:endParaRPr lang="fa-IR" dirty="0" smtClean="0">
              <a:cs typeface="B Zar" pitchFamily="2" charset="-78"/>
            </a:endParaRPr>
          </a:p>
          <a:p>
            <a:r>
              <a:rPr lang="fa-IR" dirty="0" smtClean="0">
                <a:cs typeface="B Zar" pitchFamily="2" charset="-78"/>
              </a:rPr>
              <a:t>حرف طرف مقابل را قطع نکنید</a:t>
            </a:r>
            <a:r>
              <a:rPr lang="fa-IR" b="0" dirty="0" smtClean="0">
                <a:cs typeface="B Zar" pitchFamily="2" charset="-78"/>
              </a:rPr>
              <a:t>.</a:t>
            </a:r>
          </a:p>
          <a:p>
            <a:r>
              <a:rPr lang="fa-IR" dirty="0" smtClean="0">
                <a:cs typeface="B Zar" pitchFamily="2" charset="-78"/>
              </a:rPr>
              <a:t>از ارتباط غیر کلامی به صورت درست بهره ببرید</a:t>
            </a:r>
          </a:p>
          <a:p>
            <a:r>
              <a:rPr lang="fa-IR" dirty="0" smtClean="0">
                <a:cs typeface="B Zar" pitchFamily="2" charset="-78"/>
              </a:rPr>
              <a:t>آنچه را میشنوید مشخص کنید.</a:t>
            </a:r>
            <a:r>
              <a:rPr lang="fa-IR" b="0" dirty="0" smtClean="0">
                <a:cs typeface="B Zar" pitchFamily="2" charset="-78"/>
              </a:rPr>
              <a:t> ارائه خلاصه ای روشن از آنچه شنیده اید و اطمینان از اینکه درست مطالب را دریافت کرده اید</a:t>
            </a:r>
            <a:endParaRPr lang="fa-IR" dirty="0" smtClean="0">
              <a:cs typeface="B Zar" pitchFamily="2" charset="-78"/>
            </a:endParaRPr>
          </a:p>
          <a:p>
            <a:r>
              <a:rPr lang="fa-IR" dirty="0" smtClean="0">
                <a:cs typeface="B Zar" pitchFamily="2" charset="-78"/>
              </a:rPr>
              <a:t>آنچه را میشنوید منعکس کنید.</a:t>
            </a:r>
            <a:r>
              <a:rPr lang="fa-IR" b="0" dirty="0" smtClean="0">
                <a:cs typeface="B Zar" pitchFamily="2" charset="-78"/>
              </a:rPr>
              <a:t>تکرار گفته های گوینده به سبکی دیگر که نشان میدهد پیام گفتگو دریافت شده است.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3584"/>
      </p:ext>
    </p:extLst>
  </p:cSld>
  <p:clrMapOvr>
    <a:masterClrMapping/>
  </p:clrMapOvr>
  <p:transition spd="med" advTm="2708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43000"/>
            <a:ext cx="8610600" cy="5334000"/>
          </a:xfrm>
        </p:spPr>
        <p:txBody>
          <a:bodyPr/>
          <a:lstStyle/>
          <a:p>
            <a:r>
              <a:rPr lang="fa-IR" dirty="0" smtClean="0">
                <a:cs typeface="B Zar" pitchFamily="2" charset="-78"/>
              </a:rPr>
              <a:t>از قضاوت کردن در مورد عقاید و هیجانات ابراز کننده خودداری کنید</a:t>
            </a:r>
          </a:p>
          <a:p>
            <a:r>
              <a:rPr lang="fa-IR" dirty="0"/>
              <a:t>راه حل ارايه </a:t>
            </a:r>
            <a:r>
              <a:rPr lang="fa-IR" dirty="0" smtClean="0"/>
              <a:t>ندهید</a:t>
            </a:r>
            <a:endParaRPr lang="fa-IR" dirty="0" smtClean="0">
              <a:cs typeface="B Zar" pitchFamily="2" charset="-78"/>
            </a:endParaRPr>
          </a:p>
          <a:p>
            <a:r>
              <a:rPr lang="fa-IR" dirty="0" smtClean="0">
                <a:cs typeface="B Zar" pitchFamily="2" charset="-78"/>
              </a:rPr>
              <a:t>خلاصه سازی کنید</a:t>
            </a:r>
          </a:p>
          <a:p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a-IR" dirty="0">
                <a:solidFill>
                  <a:srgbClr val="FF0000"/>
                </a:solidFill>
                <a:cs typeface="B Zar" pitchFamily="2" charset="-78"/>
              </a:rPr>
              <a:t>با احساسات و هیجانات ابراز کننده همدلی کنید.حتی اگر با عقاید او موافق نیستید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cs typeface="B Zar" pitchFamily="2" charset="-78"/>
              </a:rPr>
              <a:t> </a:t>
            </a:r>
            <a:endParaRPr lang="fa-IR" b="0" dirty="0">
              <a:solidFill>
                <a:srgbClr val="FF0000"/>
              </a:solidFill>
              <a:cs typeface="B Zar" pitchFamily="2" charset="-78"/>
            </a:endParaRP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5259"/>
      </p:ext>
    </p:extLst>
  </p:cSld>
  <p:clrMapOvr>
    <a:masterClrMapping/>
  </p:clrMapOvr>
  <p:transition spd="med" advTm="16769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fa-IR" sz="3600" dirty="0">
                <a:cs typeface="B Titr" pitchFamily="2" charset="-78"/>
              </a:rPr>
              <a:t>راهکارهایی برای گوینده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43000"/>
            <a:ext cx="8686800" cy="5486400"/>
          </a:xfrm>
        </p:spPr>
        <p:txBody>
          <a:bodyPr/>
          <a:lstStyle/>
          <a:p>
            <a:r>
              <a:rPr lang="fa-IR" dirty="0" smtClean="0">
                <a:cs typeface="B Zar" pitchFamily="2" charset="-78"/>
              </a:rPr>
              <a:t>با دقت صحبت کنید: </a:t>
            </a:r>
            <a:r>
              <a:rPr lang="fa-IR" b="0" dirty="0" smtClean="0">
                <a:cs typeface="B Zar" pitchFamily="2" charset="-78"/>
              </a:rPr>
              <a:t>رابطه چشمی،</a:t>
            </a:r>
            <a:r>
              <a:rPr lang="en-US" b="0" dirty="0" smtClean="0">
                <a:cs typeface="B Zar" pitchFamily="2" charset="-78"/>
              </a:rPr>
              <a:t> </a:t>
            </a:r>
            <a:r>
              <a:rPr lang="fa-IR" b="0" dirty="0" smtClean="0">
                <a:cs typeface="B Zar" pitchFamily="2" charset="-78"/>
              </a:rPr>
              <a:t>توجه به حرکات بدنی شنونده، ایجاد تغییر ملایم حتی در تن صدا</a:t>
            </a:r>
            <a:endParaRPr lang="fa-IR" dirty="0">
              <a:cs typeface="B Zar" pitchFamily="2" charset="-78"/>
            </a:endParaRPr>
          </a:p>
          <a:p>
            <a:r>
              <a:rPr lang="fa-IR" dirty="0">
                <a:cs typeface="B Zar" pitchFamily="2" charset="-78"/>
              </a:rPr>
              <a:t>برداشت ها و نظرات خود را به عنوان نظرات و برداشتهای شخصی خود بیان کنید نه یک واقعیت(من بجای تو)</a:t>
            </a:r>
          </a:p>
          <a:p>
            <a:pPr>
              <a:buNone/>
            </a:pPr>
            <a:r>
              <a:rPr lang="fa-IR" dirty="0" smtClean="0">
                <a:cs typeface="B Zar" pitchFamily="2" charset="-78"/>
              </a:rPr>
              <a:t>           </a:t>
            </a:r>
            <a:r>
              <a:rPr lang="fa-IR" dirty="0">
                <a:cs typeface="B Zar" pitchFamily="2" charset="-78"/>
              </a:rPr>
              <a:t>به نظرم میرسد عصبانی هستی</a:t>
            </a:r>
          </a:p>
          <a:p>
            <a:pPr marL="0" indent="0">
              <a:buNone/>
            </a:pPr>
            <a:r>
              <a:rPr lang="fa-IR" dirty="0" smtClean="0">
                <a:cs typeface="B Zar" pitchFamily="2" charset="-78"/>
              </a:rPr>
              <a:t>           فکر میکنم نگرانی </a:t>
            </a:r>
            <a:endParaRPr lang="fa-IR" dirty="0">
              <a:cs typeface="B Zar" pitchFamily="2" charset="-78"/>
            </a:endParaRPr>
          </a:p>
          <a:p>
            <a:pPr>
              <a:buNone/>
            </a:pPr>
            <a:endParaRPr lang="fa-IR" dirty="0">
              <a:cs typeface="B Zar" pitchFamily="2" charset="-78"/>
            </a:endParaRPr>
          </a:p>
          <a:p>
            <a:r>
              <a:rPr lang="fa-IR" dirty="0">
                <a:cs typeface="B Zar" pitchFamily="2" charset="-78"/>
              </a:rPr>
              <a:t>هنگام انتقاد از مخاطب، احساسات مثبتی را درباره او ابراز کنید</a:t>
            </a:r>
          </a:p>
          <a:p>
            <a:pPr>
              <a:buNone/>
            </a:pPr>
            <a:r>
              <a:rPr lang="fa-IR" dirty="0">
                <a:cs typeface="B Zar" pitchFamily="2" charset="-78"/>
              </a:rPr>
              <a:t>  با اینکه دوستت دارم ولی الان از رفتارت خیلی عصبانیم</a:t>
            </a:r>
          </a:p>
          <a:p>
            <a:pPr>
              <a:buNone/>
            </a:pPr>
            <a:endParaRPr lang="fa-IR" dirty="0">
              <a:cs typeface="B Zar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1312"/>
      </p:ext>
    </p:extLst>
  </p:cSld>
  <p:clrMapOvr>
    <a:masterClrMapping/>
  </p:clrMapOvr>
  <p:transition spd="med" advTm="25442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762000"/>
            <a:ext cx="9144000" cy="5715000"/>
          </a:xfrm>
        </p:spPr>
        <p:txBody>
          <a:bodyPr/>
          <a:lstStyle/>
          <a:p>
            <a:r>
              <a:rPr lang="fa-IR" dirty="0" smtClean="0">
                <a:cs typeface="B Zar" pitchFamily="2" charset="-78"/>
              </a:rPr>
              <a:t>سوالات معنی دار بپرسید:</a:t>
            </a:r>
          </a:p>
          <a:p>
            <a:pPr>
              <a:buNone/>
            </a:pPr>
            <a:r>
              <a:rPr lang="fa-IR" b="0" dirty="0" smtClean="0">
                <a:cs typeface="B Zar" pitchFamily="2" charset="-78"/>
              </a:rPr>
              <a:t>   استفاده بیشتر از سوالاتی که به پاسخهای کامل تری از جانب شنونده منجر شود بجای استفاده از سوالاتی با جواب بله-خیر </a:t>
            </a:r>
          </a:p>
          <a:p>
            <a:r>
              <a:rPr lang="fa-IR" dirty="0" smtClean="0">
                <a:cs typeface="B Zar" pitchFamily="2" charset="-78"/>
              </a:rPr>
              <a:t>سکوت را بپذیرید</a:t>
            </a:r>
          </a:p>
          <a:p>
            <a:pPr>
              <a:buNone/>
            </a:pPr>
            <a:endParaRPr lang="fa-IR" dirty="0" smtClean="0">
              <a:cs typeface="B Zar" pitchFamily="2" charset="-78"/>
            </a:endParaRPr>
          </a:p>
          <a:p>
            <a:endParaRPr lang="fa-IR" dirty="0">
              <a:cs typeface="B Zar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2186"/>
      </p:ext>
    </p:extLst>
  </p:cSld>
  <p:clrMapOvr>
    <a:masterClrMapping/>
  </p:clrMapOvr>
  <p:transition spd="med" advTm="1949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oud skipper design template">
  <a:themeElements>
    <a:clrScheme name="Cloud skipper design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loud skipper design template">
      <a:majorFont>
        <a:latin typeface="Impact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B Lotus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B Lotus" pitchFamily="2" charset="-78"/>
          </a:defRPr>
        </a:defPPr>
      </a:lstStyle>
    </a:lnDef>
  </a:objectDefaults>
  <a:extraClrSchemeLst>
    <a:extraClrScheme>
      <a:clrScheme name="Cloud skipper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 skipper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ستاد مدیریت بحران</Template>
  <TotalTime>121</TotalTime>
  <Words>383</Words>
  <Application>Microsoft Office PowerPoint</Application>
  <PresentationFormat>Widescreen</PresentationFormat>
  <Paragraphs>45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 Lotus</vt:lpstr>
      <vt:lpstr>B Titr</vt:lpstr>
      <vt:lpstr>B Zar</vt:lpstr>
      <vt:lpstr>Courier New</vt:lpstr>
      <vt:lpstr>Impact</vt:lpstr>
      <vt:lpstr>Cloud skipper design template</vt:lpstr>
      <vt:lpstr>    ارتباط موثر: مهارت همدلی  </vt:lpstr>
      <vt:lpstr>اهمیت ارتباط</vt:lpstr>
      <vt:lpstr>همدلی</vt:lpstr>
      <vt:lpstr>الزامات همدلی</vt:lpstr>
      <vt:lpstr>راهکارهایی برای شنونده</vt:lpstr>
      <vt:lpstr>PowerPoint Presentation</vt:lpstr>
      <vt:lpstr>راهکارهایی برای گوینده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ارتباط موثر:                         مهارت همدلی</dc:title>
  <dc:creator>Adora</dc:creator>
  <cp:lastModifiedBy>Bahar Tayarani</cp:lastModifiedBy>
  <cp:revision>13</cp:revision>
  <dcterms:created xsi:type="dcterms:W3CDTF">2020-05-15T07:45:19Z</dcterms:created>
  <dcterms:modified xsi:type="dcterms:W3CDTF">2021-12-22T06:28:18Z</dcterms:modified>
</cp:coreProperties>
</file>